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handoutMasterIdLst>
    <p:handoutMasterId r:id="rId24"/>
  </p:handoutMasterIdLst>
  <p:sldIdLst>
    <p:sldId id="256" r:id="rId4"/>
    <p:sldId id="257" r:id="rId5"/>
    <p:sldId id="259" r:id="rId6"/>
    <p:sldId id="331" r:id="rId7"/>
    <p:sldId id="332" r:id="rId8"/>
    <p:sldId id="316" r:id="rId9"/>
    <p:sldId id="289" r:id="rId10"/>
    <p:sldId id="265" r:id="rId11"/>
    <p:sldId id="306" r:id="rId12"/>
    <p:sldId id="290" r:id="rId13"/>
    <p:sldId id="307" r:id="rId14"/>
    <p:sldId id="311" r:id="rId15"/>
    <p:sldId id="292" r:id="rId16"/>
    <p:sldId id="312" r:id="rId17"/>
    <p:sldId id="293" r:id="rId18"/>
    <p:sldId id="313" r:id="rId19"/>
    <p:sldId id="314" r:id="rId20"/>
    <p:sldId id="315" r:id="rId21"/>
    <p:sldId id="317" r:id="rId22"/>
    <p:sldId id="294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ED3"/>
    <a:srgbClr val="EEE5E6"/>
    <a:srgbClr val="FDEAE3"/>
    <a:srgbClr val="414B73"/>
    <a:srgbClr val="C4AFAB"/>
    <a:srgbClr val="1A2038"/>
    <a:srgbClr val="23283E"/>
    <a:srgbClr val="2C3046"/>
    <a:srgbClr val="09385B"/>
    <a:srgbClr val="0B4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23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878" y="72"/>
      </p:cViewPr>
      <p:guideLst>
        <p:guide orient="horz" pos="2676"/>
        <p:guide pos="16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97"/>
    </p:cViewPr>
  </p:sorterViewPr>
  <p:notesViewPr>
    <p:cSldViewPr snapToGrid="0">
      <p:cViewPr varScale="1">
        <p:scale>
          <a:sx n="60" d="100"/>
          <a:sy n="60" d="100"/>
        </p:scale>
        <p:origin x="243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02216-1DD8-4AB3-8BF0-CFB6DFF124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69EFE-5A9A-4272-A138-4483215D921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r="32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r="32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t="7099" r="20228" b="1108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r="32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r="32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320151" y="1135711"/>
            <a:ext cx="1774825" cy="23796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3"/>
          <p:cNvSpPr>
            <a:spLocks noGrp="1"/>
          </p:cNvSpPr>
          <p:nvPr>
            <p:ph type="pic" sz="quarter" idx="11"/>
          </p:nvPr>
        </p:nvSpPr>
        <p:spPr>
          <a:xfrm>
            <a:off x="2563057" y="1135711"/>
            <a:ext cx="1774825" cy="23796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805963" y="1135711"/>
            <a:ext cx="1774825" cy="23796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3"/>
          <p:cNvSpPr>
            <a:spLocks noGrp="1"/>
          </p:cNvSpPr>
          <p:nvPr>
            <p:ph type="pic" sz="quarter" idx="13"/>
          </p:nvPr>
        </p:nvSpPr>
        <p:spPr>
          <a:xfrm>
            <a:off x="7048870" y="1135711"/>
            <a:ext cx="1774825" cy="237966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r="3216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66703-9F6B-41A9-8273-A226E2EEC7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A4CF2-39D5-471D-AEEA-44C9DDC767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410210" y="2652395"/>
            <a:ext cx="449199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en-US" altLang="zh-CN" sz="2000">
                <a:solidFill>
                  <a:srgbClr val="FBDED3"/>
                </a:solidFill>
                <a:latin typeface="Arial" panose="020B0604020202020204"/>
              </a:rPr>
              <a:t>CS414  Object-Oriented Design</a:t>
            </a:r>
            <a:endParaRPr lang="en-US" altLang="zh-CN" sz="2000">
              <a:solidFill>
                <a:srgbClr val="FBDED3"/>
              </a:solidFill>
              <a:latin typeface="Arial" panose="020B0604020202020204"/>
            </a:endParaRPr>
          </a:p>
          <a:p>
            <a:pPr lvl="0" algn="l">
              <a:defRPr/>
            </a:pPr>
            <a:endParaRPr lang="en-US" altLang="zh-CN" sz="2000">
              <a:solidFill>
                <a:srgbClr val="FBDED3"/>
              </a:solidFill>
              <a:latin typeface="Arial" panose="020B0604020202020204"/>
            </a:endParaRPr>
          </a:p>
          <a:p>
            <a:pPr lvl="0" algn="r">
              <a:defRPr/>
            </a:pPr>
            <a:r>
              <a:rPr lang="en-US" altLang="zh-CN" sz="2000">
                <a:solidFill>
                  <a:srgbClr val="FBDED3"/>
                </a:solidFill>
                <a:latin typeface="Arial" panose="020B0604020202020204"/>
              </a:rPr>
              <a:t>--Party A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BDED3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</a:endParaRPr>
          </a:p>
        </p:txBody>
      </p:sp>
      <p:sp>
        <p:nvSpPr>
          <p:cNvPr id="11" name="矩形 1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410210" y="1035050"/>
            <a:ext cx="4683125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i="0" u="none" strike="noStrike" kern="1200" cap="none" spc="0" normalizeH="0" baseline="0" noProof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Hnefatafl </a:t>
            </a:r>
            <a:endParaRPr kumimoji="0" lang="en-US" altLang="zh-CN" sz="8000" i="0" u="none" strike="noStrike" kern="1200" cap="none" spc="0" normalizeH="0" baseline="0" noProof="0">
              <a:ln>
                <a:noFill/>
              </a:ln>
              <a:solidFill>
                <a:srgbClr val="FBDED3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46400" y="1602442"/>
            <a:ext cx="5636895" cy="1938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altLang="zh-CN" sz="6000">
                <a:solidFill>
                  <a:srgbClr val="FBDED3"/>
                </a:solidFill>
                <a:latin typeface="Arial" panose="020B0604020202020204"/>
              </a:rPr>
              <a:t>CRC Cards &amp;</a:t>
            </a:r>
            <a:endParaRPr lang="en-US" altLang="zh-CN" sz="6000">
              <a:solidFill>
                <a:srgbClr val="FBDED3"/>
              </a:solidFill>
              <a:latin typeface="Arial" panose="020B0604020202020204"/>
            </a:endParaRPr>
          </a:p>
          <a:p>
            <a:pPr lvl="1">
              <a:defRPr/>
            </a:pPr>
            <a:r>
              <a:rPr lang="en-US" altLang="zh-CN" sz="6000">
                <a:solidFill>
                  <a:srgbClr val="FBDED3"/>
                </a:solidFill>
                <a:latin typeface="Arial" panose="020B0604020202020204"/>
              </a:rPr>
              <a:t>Class Diagram</a:t>
            </a:r>
            <a:endParaRPr lang="en-US" altLang="zh-CN" sz="6000">
              <a:solidFill>
                <a:srgbClr val="FBDED3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2123439" y="241471"/>
            <a:ext cx="530860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3200">
                <a:solidFill>
                  <a:srgbClr val="FBDED3"/>
                </a:solidFill>
                <a:latin typeface="Arial" panose="020B0604020202020204"/>
              </a:rPr>
              <a:t>CRC Cards &amp;Class Diagram</a:t>
            </a:r>
            <a:endParaRPr lang="en-US" altLang="zh-CN" sz="3200">
              <a:solidFill>
                <a:srgbClr val="FBDED3"/>
              </a:solidFill>
              <a:latin typeface="Arial" panose="020B0604020202020204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82497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70" y="951865"/>
            <a:ext cx="3190875" cy="23101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0" y="3485515"/>
            <a:ext cx="3190875" cy="1254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0" y="951865"/>
            <a:ext cx="3046095" cy="2353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950" y="3530600"/>
            <a:ext cx="3046095" cy="1209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2123439" y="241471"/>
            <a:ext cx="530860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3200">
                <a:solidFill>
                  <a:srgbClr val="FBDED3"/>
                </a:solidFill>
                <a:latin typeface="Arial" panose="020B0604020202020204"/>
              </a:rPr>
              <a:t>CRC Cards &amp;Class Diagram</a:t>
            </a:r>
            <a:endParaRPr lang="en-US" altLang="zh-CN" sz="3200">
              <a:solidFill>
                <a:srgbClr val="FBDED3"/>
              </a:solidFill>
              <a:latin typeface="Arial" panose="020B0604020202020204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82497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370" y="824865"/>
            <a:ext cx="7273925" cy="4357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240075" y="1602442"/>
            <a:ext cx="4671695" cy="1938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6000">
                <a:solidFill>
                  <a:srgbClr val="FBDED3"/>
                </a:solidFill>
                <a:latin typeface="Arial" panose="020B0604020202020204"/>
                <a:sym typeface="+mn-ea"/>
              </a:rPr>
              <a:t>Development </a:t>
            </a:r>
            <a:endParaRPr lang="en-US" altLang="zh-CN" sz="6000">
              <a:solidFill>
                <a:srgbClr val="FBDED3"/>
              </a:solidFill>
              <a:latin typeface="Arial" panose="020B0604020202020204"/>
              <a:sym typeface="+mn-ea"/>
            </a:endParaRPr>
          </a:p>
          <a:p>
            <a:pPr lvl="0" algn="l">
              <a:buClrTx/>
              <a:buSzTx/>
              <a:buFontTx/>
              <a:defRPr/>
            </a:pPr>
            <a:r>
              <a:rPr lang="en-US" altLang="zh-CN" sz="6000">
                <a:solidFill>
                  <a:srgbClr val="FBDED3"/>
                </a:solidFill>
                <a:latin typeface="Arial" panose="020B0604020202020204"/>
                <a:sym typeface="+mn-ea"/>
              </a:rPr>
              <a:t>Manual</a:t>
            </a:r>
            <a:endParaRPr lang="en-US" altLang="zh-CN" sz="6000">
              <a:solidFill>
                <a:srgbClr val="FBDED3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7670" y="876935"/>
            <a:ext cx="610870" cy="610870"/>
            <a:chOff x="894" y="1659"/>
            <a:chExt cx="962" cy="962"/>
          </a:xfrm>
        </p:grpSpPr>
        <p:sp>
          <p:nvSpPr>
            <p:cNvPr id="22" name="椭圆 21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  <p:cNvSpPr/>
            <p:nvPr/>
          </p:nvSpPr>
          <p:spPr>
            <a:xfrm>
              <a:off x="894" y="1659"/>
              <a:ext cx="962" cy="962"/>
            </a:xfrm>
            <a:prstGeom prst="ellipse">
              <a:avLst/>
            </a:prstGeom>
            <a:noFill/>
            <a:ln w="12700">
              <a:solidFill>
                <a:srgbClr val="FBDE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EEE5E6"/>
                </a:solidFill>
                <a:latin typeface="+mj-lt"/>
              </a:endParaRPr>
            </a:p>
          </p:txBody>
        </p:sp>
        <p:sp>
          <p:nvSpPr>
            <p:cNvPr id="23" name="AutoShape 112"/>
            <p:cNvSpPr/>
            <p:nvPr/>
          </p:nvSpPr>
          <p:spPr bwMode="auto">
            <a:xfrm>
              <a:off x="1114" y="1884"/>
              <a:ext cx="515" cy="513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rgbClr val="FBDED3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EE5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230630" y="842645"/>
            <a:ext cx="7560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  <a:sym typeface="+mn-ea"/>
              </a:rPr>
              <a:t>The  Development Manual is a comprehensive, composite artifact that gathers all information required to manage the project.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230575" y="1898613"/>
            <a:ext cx="7002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  <a:sym typeface="+mn-ea"/>
              </a:rPr>
              <a:t>It is like a  user guide, which  is a short reference to some particular </a:t>
            </a:r>
            <a:endParaRPr lang="en-US" altLang="zh-CN" sz="1800">
              <a:solidFill>
                <a:srgbClr val="FBDED3"/>
              </a:solidFill>
              <a:latin typeface="Arial" panose="020B0604020202020204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  <a:sym typeface="+mn-ea"/>
              </a:rPr>
              <a:t>aspects of a software project. 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30904" y="2996137"/>
            <a:ext cx="6939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  <a:sym typeface="+mn-ea"/>
              </a:rPr>
              <a:t>The Development Manual contains all essential information for the </a:t>
            </a:r>
            <a:endParaRPr lang="en-US" altLang="zh-CN" sz="1800">
              <a:solidFill>
                <a:srgbClr val="FBDED3"/>
              </a:solidFill>
              <a:latin typeface="Arial" panose="020B0604020202020204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  <a:sym typeface="+mn-ea"/>
              </a:rPr>
              <a:t>user to make full use of the information system. 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07670" y="1898650"/>
            <a:ext cx="610870" cy="610870"/>
            <a:chOff x="894" y="3607"/>
            <a:chExt cx="962" cy="962"/>
          </a:xfrm>
        </p:grpSpPr>
        <p:sp>
          <p:nvSpPr>
            <p:cNvPr id="26" name="椭圆 25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  <p:cNvSpPr/>
            <p:nvPr/>
          </p:nvSpPr>
          <p:spPr>
            <a:xfrm>
              <a:off x="894" y="3607"/>
              <a:ext cx="962" cy="962"/>
            </a:xfrm>
            <a:prstGeom prst="ellipse">
              <a:avLst/>
            </a:prstGeom>
            <a:noFill/>
            <a:ln w="12700">
              <a:solidFill>
                <a:srgbClr val="FBDE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EEE5E6"/>
                </a:solidFill>
                <a:latin typeface="+mj-lt"/>
              </a:endParaRPr>
            </a:p>
          </p:txBody>
        </p:sp>
        <p:grpSp>
          <p:nvGrpSpPr>
            <p:cNvPr id="21" name="Group 124"/>
            <p:cNvGrpSpPr/>
            <p:nvPr/>
          </p:nvGrpSpPr>
          <p:grpSpPr>
            <a:xfrm>
              <a:off x="1110" y="3880"/>
              <a:ext cx="495" cy="416"/>
              <a:chOff x="5368132" y="2625725"/>
              <a:chExt cx="465138" cy="391319"/>
            </a:xfrm>
            <a:solidFill>
              <a:srgbClr val="FBDED3"/>
            </a:solidFill>
          </p:grpSpPr>
          <p:sp>
            <p:nvSpPr>
              <p:cNvPr id="33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4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07670" y="2995930"/>
            <a:ext cx="610870" cy="610870"/>
            <a:chOff x="889" y="5643"/>
            <a:chExt cx="962" cy="962"/>
          </a:xfrm>
        </p:grpSpPr>
        <p:sp>
          <p:nvSpPr>
            <p:cNvPr id="30" name="椭圆 29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  <p:cNvSpPr/>
            <p:nvPr/>
          </p:nvSpPr>
          <p:spPr>
            <a:xfrm>
              <a:off x="889" y="5643"/>
              <a:ext cx="962" cy="962"/>
            </a:xfrm>
            <a:prstGeom prst="ellipse">
              <a:avLst/>
            </a:prstGeom>
            <a:noFill/>
            <a:ln w="12700">
              <a:solidFill>
                <a:srgbClr val="FBDE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EEE5E6"/>
                </a:solidFill>
                <a:latin typeface="+mj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110" y="5875"/>
              <a:ext cx="494" cy="494"/>
              <a:chOff x="3191434" y="2145028"/>
              <a:chExt cx="359165" cy="359165"/>
            </a:xfrm>
            <a:solidFill>
              <a:srgbClr val="FBDED3"/>
            </a:solidFill>
          </p:grpSpPr>
          <p:sp>
            <p:nvSpPr>
              <p:cNvPr id="37" name="AutoShape 123"/>
              <p:cNvSpPr/>
              <p:nvPr/>
            </p:nvSpPr>
            <p:spPr bwMode="auto">
              <a:xfrm>
                <a:off x="319143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" name="AutoShape 124"/>
              <p:cNvSpPr/>
              <p:nvPr/>
            </p:nvSpPr>
            <p:spPr bwMode="auto">
              <a:xfrm>
                <a:off x="3292736" y="2245717"/>
                <a:ext cx="157173" cy="1571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9" name="AutoShape 125"/>
              <p:cNvSpPr/>
              <p:nvPr/>
            </p:nvSpPr>
            <p:spPr bwMode="auto">
              <a:xfrm>
                <a:off x="3325891" y="2279484"/>
                <a:ext cx="90253" cy="9025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407670" y="4012565"/>
            <a:ext cx="610870" cy="610870"/>
            <a:chOff x="889" y="5643"/>
            <a:chExt cx="962" cy="962"/>
          </a:xfrm>
        </p:grpSpPr>
        <p:sp>
          <p:nvSpPr>
            <p:cNvPr id="7" name="椭圆 6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  <p:cNvSpPr/>
            <p:nvPr/>
          </p:nvSpPr>
          <p:spPr>
            <a:xfrm>
              <a:off x="889" y="5643"/>
              <a:ext cx="962" cy="962"/>
            </a:xfrm>
            <a:prstGeom prst="ellipse">
              <a:avLst/>
            </a:prstGeom>
            <a:noFill/>
            <a:ln w="12700">
              <a:solidFill>
                <a:srgbClr val="FBDE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>
                <a:solidFill>
                  <a:srgbClr val="EEE5E6"/>
                </a:solidFill>
                <a:latin typeface="+mj-lt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110" y="5875"/>
              <a:ext cx="494" cy="494"/>
              <a:chOff x="3191434" y="2145028"/>
              <a:chExt cx="359165" cy="359165"/>
            </a:xfrm>
            <a:solidFill>
              <a:srgbClr val="FBDED3"/>
            </a:solidFill>
          </p:grpSpPr>
          <p:sp>
            <p:nvSpPr>
              <p:cNvPr id="9" name="AutoShape 123"/>
              <p:cNvSpPr/>
              <p:nvPr/>
            </p:nvSpPr>
            <p:spPr bwMode="auto">
              <a:xfrm>
                <a:off x="319143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" name="AutoShape 124"/>
              <p:cNvSpPr/>
              <p:nvPr/>
            </p:nvSpPr>
            <p:spPr bwMode="auto">
              <a:xfrm>
                <a:off x="3292736" y="2245717"/>
                <a:ext cx="157173" cy="1571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1" name="AutoShape 125"/>
              <p:cNvSpPr/>
              <p:nvPr/>
            </p:nvSpPr>
            <p:spPr bwMode="auto">
              <a:xfrm>
                <a:off x="3325891" y="2279484"/>
                <a:ext cx="90253" cy="9025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12" name="文本框 11"/>
          <p:cNvSpPr txBox="1"/>
          <p:nvPr/>
        </p:nvSpPr>
        <p:spPr>
          <a:xfrm>
            <a:off x="1230904" y="3855292"/>
            <a:ext cx="6532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  <a:sym typeface="+mn-ea"/>
              </a:rPr>
              <a:t>This manual includes a description of the system functions and </a:t>
            </a:r>
            <a:endParaRPr lang="en-US" altLang="zh-CN" sz="1800">
              <a:solidFill>
                <a:srgbClr val="FBDED3"/>
              </a:solidFill>
              <a:latin typeface="Arial" panose="020B0604020202020204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  <a:sym typeface="+mn-ea"/>
              </a:rPr>
              <a:t>capabilities, contingencies and alternate modes of operation, </a:t>
            </a:r>
            <a:endParaRPr lang="en-US" altLang="zh-CN" sz="1800">
              <a:solidFill>
                <a:srgbClr val="FBDED3"/>
              </a:solidFill>
              <a:latin typeface="Arial" panose="020B0604020202020204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  <a:sym typeface="+mn-ea"/>
              </a:rPr>
              <a:t>and step-by-step procedures for system access and use.</a:t>
            </a:r>
            <a:endParaRPr lang="zh-CN" altLang="en-US" sz="1400">
              <a:solidFill>
                <a:srgbClr val="FBDED3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3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2744470" y="135890"/>
            <a:ext cx="3505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Development Manual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412609" y="641462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2745105" y="170180"/>
            <a:ext cx="36537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Development Manual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71702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-7620" y="717122"/>
            <a:ext cx="10098552" cy="4079668"/>
          </a:xfrm>
        </p:spPr>
        <p:txBody>
          <a:bodyPr vert="horz" lIns="91440" tIns="45720" rIns="91440" bIns="45720" rtlCol="0" anchor="ctr">
            <a:normAutofit fontScale="92500"/>
          </a:bodyPr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Hnefatafl is a family of 2-player Viking board games. Right now, we're implementing the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marL="0" indent="0" algn="l">
              <a:buClrTx/>
              <a:buSzTx/>
              <a:buNone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popular 11x11 variant. To develop this game, we need to follow the following steps: 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     STEP 1: Download the JDK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     STEP 2: Set Up a Development Environment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     STEP 3: Application 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Testing Phase: 3 A's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1. Arrange: consists of a few lines of code that are used to declare and initialize the objects 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2. Act: is usually a few lines of code where we perform the actions, 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whether it is some calculation or modify the state of our objects. 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3. Assert: usually consists of a single line of code where we verify that the outcome of 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the Act part was made successfully. Testing improves the quality of the code and it makes 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the development process more Agile.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2745105" y="170180"/>
            <a:ext cx="36537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Development Manual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71702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505460" y="785702"/>
            <a:ext cx="10098552" cy="4079668"/>
          </a:xfrm>
        </p:spPr>
        <p:txBody>
          <a:bodyPr vert="horz" lIns="91440" tIns="45720" rIns="91440" bIns="45720" rtlCol="0" anchor="ctr">
            <a:normAutofit lnSpcReduction="10000"/>
          </a:bodyPr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  <a:sym typeface="+mn-ea"/>
              </a:rPr>
              <a:t>To run the tests: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  <a:sym typeface="+mn-ea"/>
              </a:rPr>
              <a:t>Eclipse provides a couple of ways to run individual test methods, </a:t>
            </a:r>
            <a:endParaRPr lang="en-US" altLang="zh-CN" sz="1800">
              <a:solidFill>
                <a:srgbClr val="FBDED3"/>
              </a:solidFill>
              <a:latin typeface="Arial" panose="020B0604020202020204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  <a:sym typeface="+mn-ea"/>
              </a:rPr>
              <a:t>one from within the editor itself and another from the JUnit view.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240075" y="1602442"/>
            <a:ext cx="6322695" cy="1938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6000">
                <a:solidFill>
                  <a:srgbClr val="FBDED3"/>
                </a:solidFill>
                <a:latin typeface="Arial" panose="020B0604020202020204"/>
                <a:sym typeface="+mn-ea"/>
              </a:rPr>
              <a:t>Sprint Review </a:t>
            </a:r>
            <a:endParaRPr lang="en-US" altLang="zh-CN" sz="6000">
              <a:solidFill>
                <a:srgbClr val="FBDED3"/>
              </a:solidFill>
              <a:latin typeface="Arial" panose="020B0604020202020204"/>
              <a:sym typeface="+mn-ea"/>
            </a:endParaRPr>
          </a:p>
          <a:p>
            <a:pPr lvl="0" algn="l">
              <a:buClrTx/>
              <a:buSzTx/>
              <a:buFontTx/>
              <a:defRPr/>
            </a:pPr>
            <a:r>
              <a:rPr lang="en-US" altLang="zh-CN" sz="6000">
                <a:solidFill>
                  <a:srgbClr val="FBDED3"/>
                </a:solidFill>
                <a:latin typeface="Arial" panose="020B0604020202020204"/>
              </a:rPr>
              <a:t>and Retrospective</a:t>
            </a:r>
            <a:endParaRPr lang="en-US" altLang="zh-CN" sz="6000">
              <a:solidFill>
                <a:srgbClr val="FBDED3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2239010" y="135890"/>
            <a:ext cx="46666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buClrTx/>
              <a:buSzTx/>
              <a:buFontTx/>
              <a:defRPr/>
            </a:pPr>
            <a:r>
              <a:rPr lang="en-US" altLang="zh-CN" sz="2400">
                <a:solidFill>
                  <a:srgbClr val="FBDED3"/>
                </a:solidFill>
                <a:latin typeface="Arial" panose="020B0604020202020204"/>
                <a:sym typeface="+mn-ea"/>
              </a:rPr>
              <a:t>Sprint Review </a:t>
            </a:r>
            <a:r>
              <a:rPr lang="en-US" altLang="zh-CN" sz="2400">
                <a:solidFill>
                  <a:srgbClr val="FBDED3"/>
                </a:solidFill>
                <a:latin typeface="Arial" panose="020B0604020202020204"/>
                <a:sym typeface="+mn-ea"/>
              </a:rPr>
              <a:t>and Retrospective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71702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905" y="866775"/>
            <a:ext cx="4591685" cy="4376420"/>
          </a:xfrm>
          <a:prstGeom prst="rect">
            <a:avLst/>
          </a:prstGeom>
          <a:solidFill>
            <a:srgbClr val="FBDE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73685" y="1171575"/>
            <a:ext cx="40487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Daily scrums:</a:t>
            </a:r>
            <a:endParaRPr lang="en-US" altLang="zh-CN" sz="2400" b="1"/>
          </a:p>
          <a:p>
            <a:endParaRPr lang="en-US" altLang="zh-CN" sz="2400" b="1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Disscussed progress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sz="2400" b="1"/>
              <a:t>Review: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Went over results of sprint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Made changes as needed accotding to product owner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062855" y="1270000"/>
            <a:ext cx="37852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en-US" altLang="zh-CN" sz="2400" b="1">
                <a:solidFill>
                  <a:srgbClr val="EEE5E6"/>
                </a:solidFill>
              </a:rPr>
              <a:t>Retrospective:</a:t>
            </a:r>
            <a:endParaRPr lang="en-US" altLang="zh-CN" sz="2400" b="1">
              <a:solidFill>
                <a:srgbClr val="EEE5E6"/>
              </a:solidFill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en-US" altLang="zh-CN" sz="2400" b="1">
              <a:solidFill>
                <a:srgbClr val="EEE5E6"/>
              </a:solidFill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en-US" altLang="zh-CN" sz="2400" b="1">
                <a:solidFill>
                  <a:srgbClr val="EEE5E6"/>
                </a:solidFill>
              </a:rPr>
              <a:t>Identified what could improve</a:t>
            </a:r>
            <a:endParaRPr lang="en-US" altLang="zh-CN" sz="2400" b="1">
              <a:solidFill>
                <a:srgbClr val="EEE5E6"/>
              </a:solidFill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en-US" altLang="zh-CN" sz="2400" b="1">
              <a:solidFill>
                <a:srgbClr val="EEE5E6"/>
              </a:solidFill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en-US" altLang="zh-CN" sz="2400" b="1">
                <a:solidFill>
                  <a:srgbClr val="EEE5E6"/>
                </a:solidFill>
              </a:rPr>
              <a:t>Identified what went well</a:t>
            </a:r>
            <a:endParaRPr lang="en-US" altLang="zh-CN" sz="2400" b="1">
              <a:solidFill>
                <a:srgbClr val="EEE5E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2745105" y="170180"/>
            <a:ext cx="36537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Reference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71702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505460" y="785702"/>
            <a:ext cx="10098552" cy="4079668"/>
          </a:xfrm>
        </p:spPr>
        <p:txBody>
          <a:bodyPr vert="horz" lIns="91440" tIns="45720" rIns="91440" bIns="45720" rtlCol="0" anchor="ctr">
            <a:normAutofit lnSpcReduction="10000"/>
          </a:bodyPr>
          <a:p>
            <a:pPr algn="l">
              <a:buClrTx/>
              <a:buSzTx/>
            </a:pP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5155" y="1463040"/>
            <a:ext cx="837692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  <a:sym typeface="+mn-ea"/>
              </a:rPr>
              <a:t>1.Sten Helmfrid(2005),</a:t>
            </a: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</a:rPr>
              <a:t>Hnefatafl - the Strategic Board Game of the Vikings. http://hem.bredband.net/b512479/#Chap9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</a:endParaRPr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</a:rPr>
              <a:t>2.Dragonheel’s Lair ,</a:t>
            </a: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  <a:sym typeface="+mn-ea"/>
              </a:rPr>
              <a:t>Rules of the game Hnefatafl. </a:t>
            </a: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</a:rPr>
              <a:t>http://www.dragonheelslair.com/en/ruleshnef.php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</a:endParaRPr>
          </a:p>
          <a:p>
            <a:pPr algn="l">
              <a:buClrTx/>
              <a:buSzTx/>
              <a:buFontTx/>
            </a:pPr>
            <a:endParaRPr lang="en-US" altLang="zh-CN" sz="2400">
              <a:solidFill>
                <a:srgbClr val="FBDED3"/>
              </a:solidFill>
              <a:latin typeface="+mj-lt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680085" y="2971800"/>
            <a:ext cx="324612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CRC Card &amp; Diagram</a:t>
            </a:r>
            <a:endParaRPr lang="en-US" altLang="zh-CN" sz="20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82337" y="1861360"/>
            <a:ext cx="355212" cy="3552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F43B2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40198" y="1927129"/>
            <a:ext cx="239491" cy="23949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F43B2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82905" y="3037840"/>
            <a:ext cx="354330" cy="354330"/>
            <a:chOff x="602" y="5036"/>
            <a:chExt cx="558" cy="558"/>
          </a:xfrm>
        </p:grpSpPr>
        <p:sp>
          <p:nvSpPr>
            <p:cNvPr id="41" name="椭圆 40"/>
            <p:cNvSpPr/>
            <p:nvPr/>
          </p:nvSpPr>
          <p:spPr>
            <a:xfrm>
              <a:off x="602" y="5036"/>
              <a:ext cx="559" cy="55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F43B2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693" y="5140"/>
              <a:ext cx="377" cy="37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F43B2"/>
                </a:solidFill>
              </a:endParaRPr>
            </a:p>
          </p:txBody>
        </p:sp>
      </p:grpSp>
      <p:sp>
        <p:nvSpPr>
          <p:cNvPr id="18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816610" y="1817370"/>
            <a:ext cx="37160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rgbClr val="FBDED3"/>
                </a:solidFill>
                <a:latin typeface="Arial" panose="020B0604020202020204"/>
                <a:sym typeface="+mn-ea"/>
              </a:rPr>
              <a:t>The perfection of documents  </a:t>
            </a:r>
            <a:endParaRPr lang="en-US" altLang="zh-CN" sz="2000">
              <a:solidFill>
                <a:srgbClr val="FBDED3"/>
              </a:solidFill>
              <a:latin typeface="Arial" panose="020B0604020202020204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 </a:t>
            </a:r>
            <a:endParaRPr lang="en-US" altLang="zh-CN" sz="20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5212" y="503295"/>
            <a:ext cx="229362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>
                <a:solidFill>
                  <a:srgbClr val="FBDED3"/>
                </a:solidFill>
                <a:latin typeface="微软雅黑 Light" panose="020B0502040204020203" charset="-122"/>
              </a:rPr>
              <a:t>CONTENTS</a:t>
            </a:r>
            <a:endParaRPr lang="en-US" altLang="zh-CN" sz="3200" b="1">
              <a:solidFill>
                <a:srgbClr val="FBDED3"/>
              </a:solidFill>
              <a:latin typeface="微软雅黑 Light" panose="020B0502040204020203" charset="-122"/>
            </a:endParaRPr>
          </a:p>
        </p:txBody>
      </p:sp>
      <p:sp>
        <p:nvSpPr>
          <p:cNvPr id="22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4861560" y="2944495"/>
            <a:ext cx="283273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Development Manual</a:t>
            </a:r>
            <a:endParaRPr lang="en-US" altLang="zh-CN" sz="20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177665" y="1843405"/>
            <a:ext cx="354330" cy="354330"/>
            <a:chOff x="5518" y="2929"/>
            <a:chExt cx="558" cy="558"/>
          </a:xfrm>
        </p:grpSpPr>
        <p:sp>
          <p:nvSpPr>
            <p:cNvPr id="24" name="椭圆 23"/>
            <p:cNvSpPr/>
            <p:nvPr/>
          </p:nvSpPr>
          <p:spPr>
            <a:xfrm>
              <a:off x="5518" y="2929"/>
              <a:ext cx="559" cy="55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F43B2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5609" y="3033"/>
              <a:ext cx="377" cy="37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F43B2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177665" y="3016250"/>
            <a:ext cx="354330" cy="354330"/>
            <a:chOff x="6077" y="5049"/>
            <a:chExt cx="558" cy="558"/>
          </a:xfrm>
        </p:grpSpPr>
        <p:sp>
          <p:nvSpPr>
            <p:cNvPr id="25" name="椭圆 24"/>
            <p:cNvSpPr/>
            <p:nvPr/>
          </p:nvSpPr>
          <p:spPr>
            <a:xfrm>
              <a:off x="6077" y="5049"/>
              <a:ext cx="559" cy="55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F43B2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6168" y="5127"/>
              <a:ext cx="377" cy="37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F43B2"/>
                </a:solidFill>
              </a:endParaRPr>
            </a:p>
          </p:txBody>
        </p:sp>
      </p:grpSp>
      <p:sp>
        <p:nvSpPr>
          <p:cNvPr id="28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4861763" y="1768068"/>
            <a:ext cx="241113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User Stories</a:t>
            </a:r>
            <a:endParaRPr lang="en-US" altLang="zh-CN" sz="20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65217" y="1243371"/>
            <a:ext cx="349956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25345" y="4070985"/>
            <a:ext cx="354330" cy="354330"/>
            <a:chOff x="6077" y="5049"/>
            <a:chExt cx="558" cy="558"/>
          </a:xfrm>
        </p:grpSpPr>
        <p:sp>
          <p:nvSpPr>
            <p:cNvPr id="6" name="椭圆 5"/>
            <p:cNvSpPr/>
            <p:nvPr/>
          </p:nvSpPr>
          <p:spPr>
            <a:xfrm>
              <a:off x="6077" y="5049"/>
              <a:ext cx="559" cy="55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F43B2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6168" y="5127"/>
              <a:ext cx="377" cy="37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F43B2"/>
                </a:solidFill>
              </a:endParaRPr>
            </a:p>
          </p:txBody>
        </p:sp>
      </p:grpSp>
      <p:sp>
        <p:nvSpPr>
          <p:cNvPr id="9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2559050" y="4027170"/>
            <a:ext cx="409765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Sprint Review and Retrospective</a:t>
            </a:r>
            <a:endParaRPr lang="en-US" altLang="zh-CN" sz="20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91705" y="2279516"/>
            <a:ext cx="579691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200">
                <a:solidFill>
                  <a:srgbClr val="FBDED3"/>
                </a:solidFill>
                <a:latin typeface="Arial" panose="020B0604020202020204"/>
              </a:rPr>
              <a:t>THANK YOU FOR WATCHING</a:t>
            </a:r>
            <a:endParaRPr lang="en-US" altLang="zh-CN" sz="3200">
              <a:solidFill>
                <a:srgbClr val="FBDED3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412609" y="619872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032970" y="140686"/>
            <a:ext cx="307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defRPr/>
            </a:pPr>
            <a:r>
              <a:rPr lang="en-US" altLang="zh-CN">
                <a:solidFill>
                  <a:srgbClr val="FBDED3"/>
                </a:solidFill>
                <a:latin typeface="Arial" panose="020B0604020202020204"/>
              </a:rPr>
              <a:t>The perfection of documents  </a:t>
            </a:r>
            <a:endParaRPr lang="en-US" altLang="zh-CN">
              <a:solidFill>
                <a:srgbClr val="FBDED3"/>
              </a:solidFill>
              <a:latin typeface="Arial" panose="020B0604020202020204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6560" y="4668520"/>
            <a:ext cx="8972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Picture Source: the picture from the networ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k.  https://zhuanlan.zhihu.com/p/33300643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2660" y="988695"/>
            <a:ext cx="49015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BDED3"/>
                </a:solidFill>
              </a:rPr>
              <a:t>1. User stories</a:t>
            </a:r>
            <a:endParaRPr lang="en-US" altLang="zh-CN" sz="2400" b="1">
              <a:solidFill>
                <a:srgbClr val="FBDED3"/>
              </a:solidFill>
            </a:endParaRPr>
          </a:p>
          <a:p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</a:rPr>
              <a:t>2.CRC card &amp; class diagram</a:t>
            </a:r>
            <a:endParaRPr lang="en-US" altLang="zh-CN" sz="2400" b="1">
              <a:solidFill>
                <a:srgbClr val="FBDED3"/>
              </a:solidFill>
            </a:endParaRPr>
          </a:p>
          <a:p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</a:rPr>
              <a:t>3.Acceptance Criteria</a:t>
            </a:r>
            <a:endParaRPr lang="en-US" altLang="zh-CN" sz="2400" b="1">
              <a:solidFill>
                <a:srgbClr val="FBDED3"/>
              </a:solidFill>
            </a:endParaRPr>
          </a:p>
          <a:p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</a:rPr>
              <a:t>4. Task for User stories</a:t>
            </a:r>
            <a:endParaRPr lang="en-US" altLang="zh-CN" sz="2400" b="1">
              <a:solidFill>
                <a:srgbClr val="FBDED3"/>
              </a:solidFill>
            </a:endParaRPr>
          </a:p>
          <a:p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</a:rPr>
              <a:t>5. Development Manual</a:t>
            </a:r>
            <a:endParaRPr lang="en-US" altLang="zh-CN" sz="2400" b="1">
              <a:solidFill>
                <a:srgbClr val="FBDED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412609" y="619872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822785" y="35911"/>
            <a:ext cx="34982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defRPr/>
            </a:pPr>
            <a:r>
              <a:rPr lang="en-US" altLang="zh-CN" sz="3200" b="1">
                <a:solidFill>
                  <a:srgbClr val="FBDED3"/>
                </a:solidFill>
                <a:sym typeface="+mn-ea"/>
              </a:rPr>
              <a:t>Task for User Stories</a:t>
            </a:r>
            <a:r>
              <a:rPr lang="en-US" altLang="zh-CN">
                <a:solidFill>
                  <a:srgbClr val="FBDED3"/>
                </a:solidFill>
                <a:latin typeface="Arial" panose="020B0604020202020204"/>
              </a:rPr>
              <a:t>  </a:t>
            </a:r>
            <a:endParaRPr lang="en-US" altLang="zh-CN">
              <a:solidFill>
                <a:srgbClr val="FBDED3"/>
              </a:solidFill>
              <a:latin typeface="Arial" panose="020B0604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9635" y="1003935"/>
            <a:ext cx="758317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BDED3"/>
                </a:solidFill>
              </a:rPr>
              <a:t>·As a user, I want to be able to play Hnefatafl. </a:t>
            </a:r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</a:rPr>
              <a:t>Priority:1 </a:t>
            </a:r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</a:rPr>
              <a:t>Task: </a:t>
            </a:r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</a:rPr>
              <a:t>1.Write code about basic game screen</a:t>
            </a:r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</a:rPr>
              <a:t>2.Write code to achieve chess movement</a:t>
            </a:r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</a:rPr>
              <a:t>3.Write code to achieve the chessmen eat the opponent's chessmen</a:t>
            </a:r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</a:rPr>
              <a:t>4.Write code to achieve update game screen</a:t>
            </a:r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</a:rPr>
              <a:t>5.Write code to achieve the logout button</a:t>
            </a:r>
            <a:endParaRPr lang="en-US" altLang="zh-CN" sz="2400" b="1">
              <a:solidFill>
                <a:srgbClr val="FBDED3"/>
              </a:solidFill>
            </a:endParaRPr>
          </a:p>
          <a:p>
            <a:endParaRPr lang="en-US" altLang="zh-CN" sz="2400" b="1">
              <a:solidFill>
                <a:srgbClr val="FBDED3"/>
              </a:solidFill>
            </a:endParaRPr>
          </a:p>
          <a:p>
            <a:endParaRPr lang="en-US" altLang="zh-CN" sz="2400" b="1">
              <a:solidFill>
                <a:srgbClr val="FBDED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412609" y="619872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822785" y="35911"/>
            <a:ext cx="34982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defRPr/>
            </a:pPr>
            <a:r>
              <a:rPr lang="en-US" altLang="zh-CN" sz="3200" b="1">
                <a:solidFill>
                  <a:srgbClr val="FBDED3"/>
                </a:solidFill>
                <a:sym typeface="+mn-ea"/>
              </a:rPr>
              <a:t>Task for User Stories</a:t>
            </a:r>
            <a:r>
              <a:rPr lang="en-US" altLang="zh-CN">
                <a:solidFill>
                  <a:srgbClr val="FBDED3"/>
                </a:solidFill>
                <a:latin typeface="Arial" panose="020B0604020202020204"/>
              </a:rPr>
              <a:t>  </a:t>
            </a:r>
            <a:endParaRPr lang="en-US" altLang="zh-CN">
              <a:solidFill>
                <a:srgbClr val="FBDED3"/>
              </a:solidFill>
              <a:latin typeface="Arial" panose="020B0604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3940" y="1278890"/>
            <a:ext cx="758317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• As a user, I want to know when it is my turn. </a:t>
            </a:r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Priority:2 </a:t>
            </a:r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Task: </a:t>
            </a:r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1.Write code to implement the round prompt interface</a:t>
            </a:r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2.Write code to click on the screen space, the prompt screen automatically disappear</a:t>
            </a:r>
            <a:endParaRPr lang="en-US" altLang="zh-CN" sz="2400" b="1">
              <a:solidFill>
                <a:srgbClr val="FBDED3"/>
              </a:solidFill>
            </a:endParaRPr>
          </a:p>
          <a:p>
            <a:endParaRPr lang="en-US" altLang="zh-CN" sz="2400" b="1">
              <a:solidFill>
                <a:srgbClr val="FBDED3"/>
              </a:solidFill>
            </a:endParaRPr>
          </a:p>
          <a:p>
            <a:endParaRPr lang="en-US" altLang="zh-CN" sz="2400" b="1">
              <a:solidFill>
                <a:srgbClr val="FBDED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3223260" y="224790"/>
            <a:ext cx="310261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Login &amp; Register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68527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145" y="913765"/>
            <a:ext cx="2362200" cy="30956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30930" y="913765"/>
            <a:ext cx="2978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BDED3"/>
                </a:solidFill>
              </a:rPr>
              <a:t>MVC model</a:t>
            </a:r>
            <a:endParaRPr lang="en-US" altLang="zh-CN" sz="2400" b="1">
              <a:solidFill>
                <a:srgbClr val="FBDED3"/>
              </a:solidFill>
            </a:endParaRPr>
          </a:p>
          <a:p>
            <a:endParaRPr lang="en-US" altLang="zh-CN" sz="2400" b="1">
              <a:solidFill>
                <a:srgbClr val="FBDED3"/>
              </a:solidFill>
            </a:endParaRPr>
          </a:p>
          <a:p>
            <a:endParaRPr lang="en-US" altLang="zh-CN" sz="2400" b="1">
              <a:solidFill>
                <a:srgbClr val="FBDED3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435" y="1652270"/>
            <a:ext cx="3543300" cy="161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171495" y="2064087"/>
            <a:ext cx="4374515" cy="1014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1200" cap="none" spc="0" normalizeH="0" baseline="0" noProof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User Stories</a:t>
            </a:r>
            <a:endParaRPr kumimoji="0" lang="en-US" altLang="zh-CN" sz="6000" i="0" u="none" strike="noStrike" kern="1200" cap="none" spc="0" normalizeH="0" baseline="0" noProof="0" dirty="0">
              <a:ln>
                <a:noFill/>
              </a:ln>
              <a:solidFill>
                <a:srgbClr val="FBDED3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05455" y="749300"/>
            <a:ext cx="6155690" cy="4411345"/>
          </a:xfrm>
          <a:prstGeom prst="rect">
            <a:avLst/>
          </a:prstGeom>
          <a:solidFill>
            <a:srgbClr val="FBDE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3215640" y="1292860"/>
            <a:ext cx="6013450" cy="3022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ym typeface="+mn-ea"/>
              </a:rPr>
              <a:t>1. As a user, I want to register to this platform by using an email, nickname and a password.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>
                <a:sym typeface="+mn-ea"/>
              </a:rPr>
              <a:t>2. As a user, I want to login to this platform using the account I registered.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>
                <a:sym typeface="+mn-ea"/>
              </a:rPr>
              <a:t>3. As a user, I want to be able to play </a:t>
            </a:r>
            <a:r>
              <a:rPr lang="en-US" sz="2000" b="1" dirty="0" err="1">
                <a:sym typeface="+mn-ea"/>
              </a:rPr>
              <a:t>Hnefatafl</a:t>
            </a:r>
            <a:r>
              <a:rPr lang="en-US" sz="2000" b="1" dirty="0">
                <a:sym typeface="+mn-ea"/>
              </a:rPr>
              <a:t>.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>
                <a:sym typeface="+mn-ea"/>
              </a:rPr>
              <a:t>4. As a user, I want to know when it is my turn.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>
                <a:sym typeface="+mn-ea"/>
              </a:rPr>
              <a:t>5. As a user, I want to be able to logout from my account when I do not want to play, and receive a prompt before it exits.</a:t>
            </a:r>
            <a:endParaRPr lang="en-US" sz="1400" dirty="0"/>
          </a:p>
          <a:p>
            <a:pPr marL="0" indent="0">
              <a:buNone/>
            </a:pPr>
            <a:endParaRPr lang="en-US" altLang="zh-CN" sz="1050" b="1">
              <a:solidFill>
                <a:srgbClr val="23283E"/>
              </a:solidFill>
              <a:ea typeface="微软雅黑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3366434" y="170331"/>
            <a:ext cx="241113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User Stories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412609" y="630667"/>
            <a:ext cx="3187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1" r="28645" b="15835"/>
          <a:stretch>
            <a:fillRect/>
          </a:stretch>
        </p:blipFill>
        <p:spPr>
          <a:xfrm>
            <a:off x="-1453515" y="748665"/>
            <a:ext cx="4458970" cy="4412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3366434" y="170331"/>
            <a:ext cx="241113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BDED3"/>
                </a:solidFill>
                <a:sym typeface="+mn-ea"/>
              </a:rPr>
              <a:t>Move methods</a:t>
            </a:r>
            <a:endParaRPr lang="en-US" altLang="zh-CN" sz="2400" dirty="0">
              <a:solidFill>
                <a:srgbClr val="FBDED3"/>
              </a:solidFill>
              <a:latin typeface="+mj-lt"/>
              <a:ea typeface="+mj-ea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73861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894080" y="459740"/>
            <a:ext cx="600011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sz="2400" b="1" dirty="0">
                <a:solidFill>
                  <a:srgbClr val="FBDED3"/>
                </a:solidFill>
                <a:sym typeface="+mn-ea"/>
              </a:rPr>
              <a:t>Gameboard </a:t>
            </a:r>
            <a:endParaRPr lang="en-US" sz="2400" dirty="0">
              <a:solidFill>
                <a:srgbClr val="FBDED3"/>
              </a:solidFill>
            </a:endParaRPr>
          </a:p>
          <a:p>
            <a:pPr lvl="1" algn="l"/>
            <a:r>
              <a:rPr lang="en-US" sz="2400" dirty="0">
                <a:solidFill>
                  <a:srgbClr val="FBDED3"/>
                </a:solidFill>
                <a:sym typeface="+mn-ea"/>
              </a:rPr>
              <a:t>int </a:t>
            </a:r>
            <a:r>
              <a:rPr lang="en-US" sz="2400" dirty="0" err="1">
                <a:solidFill>
                  <a:srgbClr val="FBDED3"/>
                </a:solidFill>
                <a:sym typeface="+mn-ea"/>
              </a:rPr>
              <a:t>getCount</a:t>
            </a:r>
            <a:r>
              <a:rPr lang="en-US" sz="2400" dirty="0">
                <a:solidFill>
                  <a:srgbClr val="FBDED3"/>
                </a:solidFill>
                <a:sym typeface="+mn-ea"/>
              </a:rPr>
              <a:t>()</a:t>
            </a:r>
            <a:endParaRPr lang="en-US" sz="2400" dirty="0">
              <a:solidFill>
                <a:srgbClr val="FBDED3"/>
              </a:solidFill>
            </a:endParaRPr>
          </a:p>
          <a:p>
            <a:pPr lvl="1" algn="l"/>
            <a:r>
              <a:rPr lang="en-US" sz="2400" dirty="0" err="1">
                <a:solidFill>
                  <a:srgbClr val="FBDED3"/>
                </a:solidFill>
                <a:sym typeface="+mn-ea"/>
              </a:rPr>
              <a:t>boolean</a:t>
            </a:r>
            <a:r>
              <a:rPr lang="en-US" sz="2400" dirty="0">
                <a:solidFill>
                  <a:srgbClr val="FBDED3"/>
                </a:solidFill>
                <a:sym typeface="+mn-ea"/>
              </a:rPr>
              <a:t> </a:t>
            </a:r>
            <a:r>
              <a:rPr lang="en-US" sz="2400" dirty="0" err="1">
                <a:solidFill>
                  <a:srgbClr val="FBDED3"/>
                </a:solidFill>
                <a:sym typeface="+mn-ea"/>
              </a:rPr>
              <a:t>validPosition</a:t>
            </a:r>
            <a:r>
              <a:rPr lang="en-US" sz="2400" dirty="0">
                <a:solidFill>
                  <a:srgbClr val="FBDED3"/>
                </a:solidFill>
                <a:sym typeface="+mn-ea"/>
              </a:rPr>
              <a:t>() </a:t>
            </a:r>
            <a:endParaRPr lang="en-US" sz="2400" dirty="0">
              <a:solidFill>
                <a:srgbClr val="FBDED3"/>
              </a:solidFill>
            </a:endParaRPr>
          </a:p>
          <a:p>
            <a:pPr lvl="1" algn="l"/>
            <a:r>
              <a:rPr lang="en-US" sz="2400" dirty="0" err="1">
                <a:solidFill>
                  <a:srgbClr val="FBDED3"/>
                </a:solidFill>
                <a:sym typeface="+mn-ea"/>
              </a:rPr>
              <a:t>boolean</a:t>
            </a:r>
            <a:r>
              <a:rPr lang="en-US" sz="2400" dirty="0">
                <a:solidFill>
                  <a:srgbClr val="FBDED3"/>
                </a:solidFill>
                <a:sym typeface="+mn-ea"/>
              </a:rPr>
              <a:t> </a:t>
            </a:r>
            <a:r>
              <a:rPr lang="en-US" sz="2400" dirty="0" err="1">
                <a:solidFill>
                  <a:srgbClr val="FBDED3"/>
                </a:solidFill>
                <a:sym typeface="+mn-ea"/>
              </a:rPr>
              <a:t>validMove</a:t>
            </a:r>
            <a:r>
              <a:rPr lang="en-US" sz="2400" dirty="0">
                <a:solidFill>
                  <a:srgbClr val="FBDED3"/>
                </a:solidFill>
                <a:sym typeface="+mn-ea"/>
              </a:rPr>
              <a:t>() </a:t>
            </a:r>
            <a:endParaRPr lang="en-US" sz="2400" dirty="0">
              <a:solidFill>
                <a:srgbClr val="FBDED3"/>
              </a:solidFill>
            </a:endParaRPr>
          </a:p>
          <a:p>
            <a:pPr lvl="1" algn="l"/>
            <a:r>
              <a:rPr lang="en-US" sz="2400" dirty="0">
                <a:solidFill>
                  <a:srgbClr val="FBDED3"/>
                </a:solidFill>
                <a:sym typeface="+mn-ea"/>
              </a:rPr>
              <a:t>void move() </a:t>
            </a:r>
            <a:endParaRPr lang="en-US" sz="2400" dirty="0">
              <a:solidFill>
                <a:srgbClr val="FBDED3"/>
              </a:solidFill>
            </a:endParaRPr>
          </a:p>
          <a:p>
            <a:pPr algn="l">
              <a:buClrTx/>
              <a:buSzTx/>
              <a:buFontTx/>
            </a:pPr>
            <a:r>
              <a:rPr lang="en-US" sz="2400" b="1" dirty="0">
                <a:solidFill>
                  <a:srgbClr val="FBDED3"/>
                </a:solidFill>
                <a:sym typeface="+mn-ea"/>
              </a:rPr>
              <a:t>Match </a:t>
            </a:r>
            <a:endParaRPr lang="en-US" sz="2400" dirty="0">
              <a:solidFill>
                <a:srgbClr val="FBDED3"/>
              </a:solidFill>
            </a:endParaRPr>
          </a:p>
          <a:p>
            <a:pPr lvl="1" algn="l"/>
            <a:r>
              <a:rPr lang="en-US" sz="2400" dirty="0">
                <a:solidFill>
                  <a:srgbClr val="FBDED3"/>
                </a:solidFill>
                <a:sym typeface="+mn-ea"/>
              </a:rPr>
              <a:t>String prompt() </a:t>
            </a:r>
            <a:endParaRPr lang="en-US" sz="2400" dirty="0">
              <a:solidFill>
                <a:srgbClr val="FBDED3"/>
              </a:solidFill>
            </a:endParaRPr>
          </a:p>
          <a:p>
            <a:pPr algn="l">
              <a:buClrTx/>
              <a:buSzTx/>
              <a:buFontTx/>
            </a:pPr>
            <a:r>
              <a:rPr lang="en-US" sz="2400" b="1" dirty="0">
                <a:solidFill>
                  <a:srgbClr val="FBDED3"/>
                </a:solidFill>
                <a:sym typeface="+mn-ea"/>
              </a:rPr>
              <a:t>Piece </a:t>
            </a:r>
            <a:endParaRPr lang="en-US" sz="2400" dirty="0">
              <a:solidFill>
                <a:srgbClr val="FBDED3"/>
              </a:solidFill>
            </a:endParaRPr>
          </a:p>
          <a:p>
            <a:pPr lvl="1" algn="l"/>
            <a:r>
              <a:rPr lang="en-US" sz="2400" dirty="0">
                <a:solidFill>
                  <a:srgbClr val="FBDED3"/>
                </a:solidFill>
                <a:sym typeface="+mn-ea"/>
              </a:rPr>
              <a:t>String </a:t>
            </a:r>
            <a:r>
              <a:rPr lang="en-US" sz="2400" dirty="0" err="1">
                <a:solidFill>
                  <a:srgbClr val="FBDED3"/>
                </a:solidFill>
                <a:sym typeface="+mn-ea"/>
              </a:rPr>
              <a:t>getColor</a:t>
            </a:r>
            <a:r>
              <a:rPr lang="en-US" sz="2400" dirty="0">
                <a:solidFill>
                  <a:srgbClr val="FBDED3"/>
                </a:solidFill>
                <a:sym typeface="+mn-ea"/>
              </a:rPr>
              <a:t>()</a:t>
            </a:r>
            <a:endParaRPr lang="en-US" sz="2400" dirty="0">
              <a:solidFill>
                <a:srgbClr val="FBDED3"/>
              </a:solidFill>
            </a:endParaRPr>
          </a:p>
          <a:p>
            <a:pPr lvl="1" algn="l"/>
            <a:r>
              <a:rPr lang="en-US" sz="2400" dirty="0">
                <a:solidFill>
                  <a:srgbClr val="FBDED3"/>
                </a:solidFill>
                <a:sym typeface="+mn-ea"/>
              </a:rPr>
              <a:t>String </a:t>
            </a:r>
            <a:r>
              <a:rPr lang="en-US" sz="2400" dirty="0" err="1">
                <a:solidFill>
                  <a:srgbClr val="FBDED3"/>
                </a:solidFill>
                <a:sym typeface="+mn-ea"/>
              </a:rPr>
              <a:t>getPosition</a:t>
            </a:r>
            <a:r>
              <a:rPr lang="en-US" sz="2400" dirty="0">
                <a:solidFill>
                  <a:srgbClr val="FBDED3"/>
                </a:solidFill>
                <a:sym typeface="+mn-ea"/>
              </a:rPr>
              <a:t>()</a:t>
            </a:r>
            <a:endParaRPr lang="en-US" sz="2400" dirty="0">
              <a:solidFill>
                <a:srgbClr val="FBDED3"/>
              </a:solidFill>
            </a:endParaRPr>
          </a:p>
          <a:p>
            <a:pPr lvl="1" algn="l"/>
            <a:r>
              <a:rPr lang="en-US" sz="2400" dirty="0">
                <a:solidFill>
                  <a:srgbClr val="FBDED3"/>
                </a:solidFill>
                <a:sym typeface="+mn-ea"/>
              </a:rPr>
              <a:t>void </a:t>
            </a:r>
            <a:r>
              <a:rPr lang="en-US" sz="2400" dirty="0" err="1">
                <a:solidFill>
                  <a:srgbClr val="FBDED3"/>
                </a:solidFill>
                <a:sym typeface="+mn-ea"/>
              </a:rPr>
              <a:t>setPosition</a:t>
            </a:r>
            <a:r>
              <a:rPr lang="en-US" sz="2400" dirty="0">
                <a:solidFill>
                  <a:srgbClr val="FBDED3"/>
                </a:solidFill>
                <a:sym typeface="+mn-ea"/>
              </a:rPr>
              <a:t>() </a:t>
            </a:r>
            <a:endParaRPr lang="en-US" sz="2400" dirty="0">
              <a:solidFill>
                <a:srgbClr val="FBDED3"/>
              </a:solidFill>
            </a:endParaRPr>
          </a:p>
          <a:p>
            <a:pPr lvl="1" algn="l"/>
            <a:r>
              <a:rPr lang="en-US" sz="2400" dirty="0" err="1">
                <a:solidFill>
                  <a:srgbClr val="FBDED3"/>
                </a:solidFill>
                <a:sym typeface="+mn-ea"/>
              </a:rPr>
              <a:t>ArrayList</a:t>
            </a:r>
            <a:r>
              <a:rPr lang="en-US" sz="2400" dirty="0">
                <a:solidFill>
                  <a:srgbClr val="FBDED3"/>
                </a:solidFill>
                <a:sym typeface="+mn-ea"/>
              </a:rPr>
              <a:t>&lt;String&gt; </a:t>
            </a:r>
            <a:r>
              <a:rPr lang="en-US" sz="2400" dirty="0" err="1">
                <a:solidFill>
                  <a:srgbClr val="FBDED3"/>
                </a:solidFill>
                <a:sym typeface="+mn-ea"/>
              </a:rPr>
              <a:t>legalMoves</a:t>
            </a:r>
            <a:r>
              <a:rPr lang="en-US" sz="2400" dirty="0">
                <a:solidFill>
                  <a:srgbClr val="FBDED3"/>
                </a:solidFill>
                <a:sym typeface="+mn-ea"/>
              </a:rPr>
              <a:t>() </a:t>
            </a:r>
            <a:endParaRPr lang="en-US" altLang="zh-CN" sz="2400" dirty="0">
              <a:solidFill>
                <a:srgbClr val="FBDED3"/>
              </a:solidFill>
              <a:latin typeface="Arial" panose="020B0604020202020204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标准1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方正风雅宋简体">
      <a:majorFont>
        <a:latin typeface="Arial"/>
        <a:ea typeface="方正风雅宋简体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3605</Words>
  <Application>WPS 演示</Application>
  <PresentationFormat>全屏显示(16:9)</PresentationFormat>
  <Paragraphs>168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Arial</vt:lpstr>
      <vt:lpstr>宋体</vt:lpstr>
      <vt:lpstr>Wingdings</vt:lpstr>
      <vt:lpstr>Arial</vt:lpstr>
      <vt:lpstr>微软雅黑 Light</vt:lpstr>
      <vt:lpstr>Calibri</vt:lpstr>
      <vt:lpstr>Gill Sans</vt:lpstr>
      <vt:lpstr>微软雅黑</vt:lpstr>
      <vt:lpstr>Bebas</vt:lpstr>
      <vt:lpstr>方正风雅宋简体</vt:lpstr>
      <vt:lpstr>Wingdings</vt:lpstr>
      <vt:lpstr>Arial Unicode MS</vt:lpstr>
      <vt:lpstr>Calibri Light</vt:lpstr>
      <vt:lpstr>Segoe Print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 哒哒</dc:creator>
  <cp:lastModifiedBy>萱秋</cp:lastModifiedBy>
  <cp:revision>151</cp:revision>
  <dcterms:created xsi:type="dcterms:W3CDTF">2018-08-31T07:35:00Z</dcterms:created>
  <dcterms:modified xsi:type="dcterms:W3CDTF">2019-11-04T06:38:01Z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